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9"/>
  </p:notesMasterIdLst>
  <p:sldIdLst>
    <p:sldId id="287" r:id="rId2"/>
    <p:sldId id="266" r:id="rId3"/>
    <p:sldId id="293" r:id="rId4"/>
    <p:sldId id="292" r:id="rId5"/>
    <p:sldId id="299" r:id="rId6"/>
    <p:sldId id="332" r:id="rId7"/>
    <p:sldId id="311" r:id="rId8"/>
    <p:sldId id="346" r:id="rId9"/>
    <p:sldId id="347" r:id="rId10"/>
    <p:sldId id="345" r:id="rId11"/>
    <p:sldId id="348" r:id="rId12"/>
    <p:sldId id="318" r:id="rId13"/>
    <p:sldId id="349" r:id="rId14"/>
    <p:sldId id="350" r:id="rId15"/>
    <p:sldId id="351" r:id="rId16"/>
    <p:sldId id="352" r:id="rId17"/>
    <p:sldId id="315" r:id="rId18"/>
    <p:sldId id="353" r:id="rId19"/>
    <p:sldId id="359" r:id="rId20"/>
    <p:sldId id="360" r:id="rId21"/>
    <p:sldId id="355" r:id="rId22"/>
    <p:sldId id="322" r:id="rId23"/>
    <p:sldId id="358" r:id="rId24"/>
    <p:sldId id="333" r:id="rId25"/>
    <p:sldId id="356" r:id="rId26"/>
    <p:sldId id="357" r:id="rId27"/>
    <p:sldId id="330" r:id="rId28"/>
    <p:sldId id="325" r:id="rId29"/>
    <p:sldId id="323" r:id="rId30"/>
    <p:sldId id="298" r:id="rId31"/>
    <p:sldId id="290" r:id="rId32"/>
    <p:sldId id="335" r:id="rId33"/>
    <p:sldId id="327" r:id="rId34"/>
    <p:sldId id="328" r:id="rId35"/>
    <p:sldId id="326" r:id="rId36"/>
    <p:sldId id="334" r:id="rId37"/>
    <p:sldId id="295" r:id="rId38"/>
    <p:sldId id="283" r:id="rId39"/>
    <p:sldId id="294" r:id="rId40"/>
    <p:sldId id="285" r:id="rId41"/>
    <p:sldId id="258" r:id="rId42"/>
    <p:sldId id="260" r:id="rId43"/>
    <p:sldId id="259" r:id="rId44"/>
    <p:sldId id="300" r:id="rId45"/>
    <p:sldId id="310" r:id="rId46"/>
    <p:sldId id="309" r:id="rId47"/>
    <p:sldId id="301" r:id="rId48"/>
    <p:sldId id="302" r:id="rId49"/>
    <p:sldId id="303" r:id="rId50"/>
    <p:sldId id="305" r:id="rId51"/>
    <p:sldId id="304" r:id="rId52"/>
    <p:sldId id="307" r:id="rId53"/>
    <p:sldId id="306" r:id="rId54"/>
    <p:sldId id="308" r:id="rId55"/>
    <p:sldId id="344" r:id="rId56"/>
    <p:sldId id="314" r:id="rId57"/>
    <p:sldId id="321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61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63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62.png"/><Relationship Id="rId9" Type="http://schemas.openxmlformats.org/officeDocument/2006/relationships/image" Target="../../clipboard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5325655" y="4113478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Dice</a:t>
            </a:r>
            <a:r>
              <a:rPr lang="de-D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375752" y="1235947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4756309" y="613654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756309" y="5252721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Optimal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 rot="1200019">
            <a:off x="9427772" y="1865112"/>
            <a:ext cx="271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 rot="1087060">
            <a:off x="8174390" y="627264"/>
            <a:ext cx="2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 rot="1349851">
            <a:off x="7359672" y="2250982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Two</a:t>
            </a:r>
            <a:r>
              <a:rPr lang="de-DE" sz="1500" dirty="0"/>
              <a:t>-level Otsu </a:t>
            </a:r>
            <a:r>
              <a:rPr lang="de-DE" sz="1500" dirty="0" err="1"/>
              <a:t>thresholding</a:t>
            </a:r>
            <a:r>
              <a:rPr lang="de-DE" sz="1500" dirty="0"/>
              <a:t> </a:t>
            </a:r>
            <a:r>
              <a:rPr lang="de-DE" sz="1500" dirty="0" err="1"/>
              <a:t>clip</a:t>
            </a:r>
            <a:endParaRPr lang="de-DE" sz="15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4CCF184-E53C-4ADA-8CAD-049782F62306}"/>
              </a:ext>
            </a:extLst>
          </p:cNvPr>
          <p:cNvSpPr txBox="1"/>
          <p:nvPr/>
        </p:nvSpPr>
        <p:spPr>
          <a:xfrm rot="20490374">
            <a:off x="3103533" y="177343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Postprocessing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7CDB02-D933-443A-B61C-E2AA3A0C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3" y="2180525"/>
            <a:ext cx="7096362" cy="3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883E71-12A1-4ADE-8498-1D2E9DE7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337D04F-42BA-4A10-9FAE-DB71A9A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Reflections</a:t>
            </a:r>
            <a:endParaRPr lang="de-DE" sz="3000" dirty="0"/>
          </a:p>
        </p:txBody>
      </p:sp>
      <p:pic>
        <p:nvPicPr>
          <p:cNvPr id="6" name="Grafik 5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A8BFFF42-95E0-46D6-8FB1-AD663EEF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28" y="2185183"/>
            <a:ext cx="904127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Two</a:t>
            </a:r>
            <a:r>
              <a:rPr lang="de-DE" sz="6600" dirty="0">
                <a:solidFill>
                  <a:schemeClr val="bg1"/>
                </a:solidFill>
              </a:rPr>
              <a:t>-level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87B115-1595-4265-9551-80A06225C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93515"/>
            <a:ext cx="4640262" cy="3402858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5E78E6-3450-42C4-BE3F-97D10FF6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83725"/>
            <a:ext cx="4638675" cy="34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NIH3T3 </a:t>
            </a:r>
            <a:r>
              <a:rPr lang="de-DE" sz="3300" dirty="0" err="1"/>
              <a:t>two</a:t>
            </a:r>
            <a:r>
              <a:rPr lang="de-DE" sz="3300" dirty="0"/>
              <a:t>-level Otsu and </a:t>
            </a:r>
            <a:r>
              <a:rPr lang="de-DE" sz="3300" dirty="0" err="1"/>
              <a:t>clip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AD5F32C-A2E4-4E82-8888-49AB35B1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7155"/>
            <a:ext cx="4640262" cy="343557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BBCF2B5-5B0A-40FE-9866-FE37CEA6C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7742"/>
            <a:ext cx="4638675" cy="34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7019F3-8F11-4284-8B77-1613CB56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65" y="2104997"/>
            <a:ext cx="7405252" cy="3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Two</a:t>
            </a:r>
            <a:r>
              <a:rPr lang="de-DE" sz="3000" dirty="0"/>
              <a:t>-level Otsu </a:t>
            </a:r>
            <a:r>
              <a:rPr lang="de-DE" sz="3000" dirty="0" err="1"/>
              <a:t>thresholding</a:t>
            </a:r>
            <a:r>
              <a:rPr lang="de-DE" sz="3000" dirty="0"/>
              <a:t> </a:t>
            </a:r>
            <a:r>
              <a:rPr lang="de-DE" sz="3000" dirty="0" err="1"/>
              <a:t>clip</a:t>
            </a:r>
            <a:endParaRPr lang="de-DE" sz="3000" dirty="0"/>
          </a:p>
        </p:txBody>
      </p:sp>
      <p:pic>
        <p:nvPicPr>
          <p:cNvPr id="3" name="Grafik 2" descr="Ein Bild, das Text, Systemsteuerung enthält.&#10;&#10;Automatisch generierte Beschreibung">
            <a:extLst>
              <a:ext uri="{FF2B5EF4-FFF2-40B4-BE49-F238E27FC236}">
                <a16:creationId xmlns:a16="http://schemas.microsoft.com/office/drawing/2014/main" id="{22FE4150-569F-4356-B519-F3037FE04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45" y="2121776"/>
            <a:ext cx="904127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Local</a:t>
            </a:r>
            <a:r>
              <a:rPr lang="de-DE" sz="6600" dirty="0">
                <a:solidFill>
                  <a:schemeClr val="bg1"/>
                </a:solidFill>
              </a:rPr>
              <a:t> adaptive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N2DL-HeLa and NIH3T3 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916831-F320-46BE-B8CE-A4985C5F6F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3622"/>
            <a:ext cx="4640262" cy="3442644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315678-7811-479A-BB03-E8976C94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4211"/>
            <a:ext cx="4638675" cy="34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BA88-5885-493E-BD96-CDD34FFA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E3C635-28E1-4188-BD6A-F69BB67E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>
            <a:normAutofit/>
          </a:bodyPr>
          <a:lstStyle/>
          <a:p>
            <a:r>
              <a:rPr lang="de-DE" sz="1600" dirty="0"/>
              <a:t>Random </a:t>
            </a:r>
            <a:r>
              <a:rPr lang="de-DE" sz="1600" dirty="0" err="1"/>
              <a:t>noise</a:t>
            </a:r>
            <a:endParaRPr lang="de-DE" sz="1600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1ED5AB2-3838-4002-A725-25EB631B0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93" y="2701567"/>
            <a:ext cx="3136258" cy="2911475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92D85E-F3F6-40EE-9ABC-1449AA98F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1600" dirty="0" err="1"/>
              <a:t>Unsegmented</a:t>
            </a:r>
            <a:r>
              <a:rPr lang="de-DE" sz="1600" dirty="0"/>
              <a:t> </a:t>
            </a:r>
            <a:r>
              <a:rPr lang="de-DE" sz="1600" dirty="0" err="1"/>
              <a:t>edges</a:t>
            </a:r>
            <a:endParaRPr lang="de-DE" sz="1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CE31B84-C45D-4761-B5D1-38494FBB9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94" y="2743201"/>
            <a:ext cx="3720635" cy="2869841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B836D-D0AC-48CB-A291-35A39A97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0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local</a:t>
            </a:r>
            <a:r>
              <a:rPr lang="de-DE" sz="3000" dirty="0"/>
              <a:t> adaptive </a:t>
            </a:r>
            <a:r>
              <a:rPr lang="de-DE" sz="3000" dirty="0" err="1"/>
              <a:t>thresholding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F505A-A8D1-4E92-A29E-1AEBD6C2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54" y="2650829"/>
            <a:ext cx="7263492" cy="28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5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8AB64B-1510-4EE8-9F9D-870322F77C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0" y="2146905"/>
            <a:ext cx="4142153" cy="2564190"/>
          </a:xfrm>
        </p:spPr>
      </p:pic>
      <p:pic>
        <p:nvPicPr>
          <p:cNvPr id="10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BB37FD30-D689-4DF0-A8F3-3B9CF173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28" y="2065360"/>
            <a:ext cx="3680522" cy="2392339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20DE4-113D-4ABD-ADB3-ADD9030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0DD1CA-E27F-48BA-B4E6-6DC53A8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/>
              <a:t>Local adaptive two-level Otsu thresholding</a:t>
            </a:r>
            <a:endParaRPr lang="de-DE" sz="3000" dirty="0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EDC2C9-E136-446C-B0DE-C56E257E0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81" y="3697304"/>
            <a:ext cx="3997008" cy="24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DC7F-B819-4745-AD5D-4BB4B7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1824D-0387-4B9F-8D2B-FAA17A3B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007B11-A545-4D19-9D14-52448C3A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05" y="2379219"/>
            <a:ext cx="8161020" cy="323664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500" dirty="0" err="1"/>
              <a:t>Runtime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bin </a:t>
            </a:r>
            <a:r>
              <a:rPr lang="de-DE" sz="2500" dirty="0" err="1"/>
              <a:t>size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</a:t>
            </a:r>
            <a:r>
              <a:rPr lang="de-DE" sz="2500" dirty="0" err="1"/>
              <a:t>filter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Edge </a:t>
            </a:r>
            <a:r>
              <a:rPr lang="de-DE" sz="2500" dirty="0" err="1"/>
              <a:t>issue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</a:t>
            </a:r>
            <a:r>
              <a:rPr lang="de-DE" sz="2500" dirty="0" err="1"/>
              <a:t>Local</a:t>
            </a:r>
            <a:r>
              <a:rPr lang="de-DE" sz="2500" dirty="0"/>
              <a:t> adaptive Otsu </a:t>
            </a:r>
            <a:r>
              <a:rPr lang="de-DE" sz="2500" dirty="0" err="1"/>
              <a:t>thresholding</a:t>
            </a:r>
            <a:r>
              <a:rPr lang="de-DE" sz="2500" dirty="0"/>
              <a:t> </a:t>
            </a:r>
            <a:r>
              <a:rPr lang="de-DE" sz="2500" dirty="0" err="1"/>
              <a:t>count</a:t>
            </a:r>
            <a:r>
              <a:rPr lang="de-DE" sz="2500" dirty="0"/>
              <a:t> vs. Average </a:t>
            </a:r>
          </a:p>
        </p:txBody>
      </p:sp>
    </p:spTree>
    <p:extLst>
      <p:ext uri="{BB962C8B-B14F-4D97-AF65-F5344CB8AC3E}">
        <p14:creationId xmlns:p14="http://schemas.microsoft.com/office/powerpoint/2010/main" val="359711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All </a:t>
            </a:r>
            <a:r>
              <a:rPr lang="de-DE" sz="6600" dirty="0" err="1">
                <a:solidFill>
                  <a:schemeClr val="bg1"/>
                </a:solidFill>
              </a:rPr>
              <a:t>challenges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solved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300" dirty="0"/>
              <a:t>Optimal </a:t>
            </a:r>
            <a:r>
              <a:rPr lang="de-DE" sz="3300" dirty="0" err="1"/>
              <a:t>segmentation</a:t>
            </a:r>
            <a:r>
              <a:rPr lang="de-DE" sz="3300" dirty="0"/>
              <a:t> </a:t>
            </a:r>
            <a:r>
              <a:rPr lang="de-DE" sz="3300" dirty="0" err="1"/>
              <a:t>method</a:t>
            </a:r>
            <a:r>
              <a:rPr lang="de-DE" sz="3300" dirty="0"/>
              <a:t> </a:t>
            </a:r>
            <a:r>
              <a:rPr lang="de-DE" sz="3300" dirty="0" err="1"/>
              <a:t>for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915492-EAFF-43B9-8381-DD0C2C9AE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843"/>
            <a:ext cx="4640262" cy="3492201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B0B51B-EDF1-414A-9B91-9595ACCB0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441"/>
            <a:ext cx="4638675" cy="3491006"/>
          </a:xfrm>
        </p:spPr>
      </p:pic>
    </p:spTree>
    <p:extLst>
      <p:ext uri="{BB962C8B-B14F-4D97-AF65-F5344CB8AC3E}">
        <p14:creationId xmlns:p14="http://schemas.microsoft.com/office/powerpoint/2010/main" val="2835730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Optimal </a:t>
            </a:r>
            <a:r>
              <a:rPr lang="de-DE" sz="3000" dirty="0" err="1"/>
              <a:t>segmentation</a:t>
            </a:r>
            <a:r>
              <a:rPr lang="de-DE" sz="3000" dirty="0"/>
              <a:t> </a:t>
            </a:r>
            <a:r>
              <a:rPr lang="de-DE" sz="3000" dirty="0" err="1"/>
              <a:t>method</a:t>
            </a:r>
            <a:r>
              <a:rPr lang="de-DE" sz="3000" dirty="0"/>
              <a:t> NIH3T3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87E732E-6489-4030-91DD-6EA73F767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48843"/>
            <a:ext cx="4640262" cy="3492201"/>
          </a:xfrm>
        </p:spPr>
      </p:pic>
    </p:spTree>
    <p:extLst>
      <p:ext uri="{BB962C8B-B14F-4D97-AF65-F5344CB8AC3E}">
        <p14:creationId xmlns:p14="http://schemas.microsoft.com/office/powerpoint/2010/main" val="267221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66510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</a:t>
                      </a:r>
                      <a:r>
                        <a:rPr lang="de-DE" dirty="0" err="1"/>
                        <a:t>thresholding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Conclusion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849" y="367854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42" y="2448803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149" y="245335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9433967" y="126191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35948" y="4409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  <a:p>
            <a:r>
              <a:rPr lang="de-DE" b="1" dirty="0"/>
              <a:t>Otsu: </a:t>
            </a:r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</a:t>
            </a:r>
            <a:r>
              <a:rPr lang="de-DE" dirty="0"/>
              <a:t>0,8866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1565" y="3695913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32084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700768" y="2763809"/>
            <a:ext cx="343817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6" y="2834493"/>
            <a:ext cx="319170" cy="30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4501638" y="253771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perfect</a:t>
            </a:r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recipe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07263" y="4430894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  <a:p>
            <a:r>
              <a:rPr lang="de-DE" b="1" dirty="0" err="1"/>
              <a:t>Postprocessing</a:t>
            </a:r>
            <a:r>
              <a:rPr lang="de-DE" b="1" dirty="0"/>
              <a:t>: </a:t>
            </a:r>
            <a:r>
              <a:rPr lang="de-DE" dirty="0"/>
              <a:t>hole </a:t>
            </a:r>
            <a:r>
              <a:rPr lang="de-DE" dirty="0" err="1"/>
              <a:t>filling</a:t>
            </a:r>
            <a:r>
              <a:rPr lang="de-DE" dirty="0"/>
              <a:t> </a:t>
            </a:r>
          </a:p>
          <a:p>
            <a:r>
              <a:rPr lang="de-DE" b="1" dirty="0"/>
              <a:t>Otsu:  </a:t>
            </a:r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 </a:t>
            </a:r>
            <a:r>
              <a:rPr lang="de-DE" dirty="0"/>
              <a:t>0,8864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4491" y="4419274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>
                <a:solidFill>
                  <a:schemeClr val="tx1"/>
                </a:solidFill>
              </a:rPr>
              <a:t>Preprocessing</a:t>
            </a:r>
            <a:r>
              <a:rPr lang="de-DE" b="1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Gaussian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filter</a:t>
            </a:r>
            <a:r>
              <a:rPr lang="de-DE" dirty="0">
                <a:solidFill>
                  <a:schemeClr val="tx1"/>
                </a:solidFill>
              </a:rPr>
              <a:t> + </a:t>
            </a:r>
            <a:r>
              <a:rPr lang="de-DE" dirty="0" err="1">
                <a:solidFill>
                  <a:schemeClr val="tx1"/>
                </a:solidFill>
              </a:rPr>
              <a:t>histogram</a:t>
            </a:r>
            <a:r>
              <a:rPr lang="de-DE" dirty="0">
                <a:solidFill>
                  <a:schemeClr val="tx1"/>
                </a:solidFill>
              </a:rPr>
              <a:t>    </a:t>
            </a:r>
            <a:r>
              <a:rPr lang="de-DE" dirty="0" err="1">
                <a:solidFill>
                  <a:schemeClr val="tx1"/>
                </a:solidFill>
              </a:rPr>
              <a:t>stretching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Otsu: 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adaptive Otsu </a:t>
            </a:r>
            <a:r>
              <a:rPr lang="de-DE" dirty="0" err="1">
                <a:solidFill>
                  <a:schemeClr val="tx1"/>
                </a:solidFill>
              </a:rPr>
              <a:t>thresholding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b="1" dirty="0">
                <a:solidFill>
                  <a:schemeClr val="tx1"/>
                </a:solidFill>
              </a:rPr>
              <a:t>Final median </a:t>
            </a:r>
            <a:r>
              <a:rPr lang="de-DE" b="1" dirty="0" err="1">
                <a:solidFill>
                  <a:schemeClr val="tx1"/>
                </a:solidFill>
              </a:rPr>
              <a:t>Dice</a:t>
            </a:r>
            <a:r>
              <a:rPr lang="de-DE" b="1" dirty="0">
                <a:solidFill>
                  <a:schemeClr val="tx1"/>
                </a:solidFill>
              </a:rPr>
              <a:t> Score: </a:t>
            </a:r>
            <a:r>
              <a:rPr lang="de-DE" dirty="0">
                <a:solidFill>
                  <a:schemeClr val="tx1"/>
                </a:solidFill>
              </a:rPr>
              <a:t>0,8293</a:t>
            </a:r>
          </a:p>
          <a:p>
            <a:endParaRPr lang="de-D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B32511B-13AF-4BEB-96BB-11E3225A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91" y="1267435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0013412-2E68-40F3-820A-E35F8A8EA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64" y="2158475"/>
            <a:ext cx="1858799" cy="17221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3B43C11-9FAA-4E95-8A7D-5F1F15E4C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18" y="2402206"/>
            <a:ext cx="1890295" cy="125011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75DE06-ED47-4260-B286-5FEF4C0ED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7" y="2380744"/>
            <a:ext cx="1749458" cy="13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16" grpId="0" animBg="1"/>
      <p:bldP spid="27" grpId="0" animBg="1"/>
      <p:bldP spid="29" grpId="0" animBg="1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Text, Klavier enthält.&#10;&#10;Automatisch generierte Beschreibung">
            <a:extLst>
              <a:ext uri="{FF2B5EF4-FFF2-40B4-BE49-F238E27FC236}">
                <a16:creationId xmlns:a16="http://schemas.microsoft.com/office/drawing/2014/main" id="{58B6AB08-635C-4457-B7CD-9628B27A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4210" b="-1"/>
          <a:stretch/>
        </p:blipFill>
        <p:spPr>
          <a:xfrm>
            <a:off x="7555321" y="570479"/>
            <a:ext cx="3438261" cy="508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30</a:t>
            </a:fld>
            <a:endParaRPr lang="en-US" sz="10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35E96D-AFEF-426A-A33E-A70335A16193}"/>
              </a:ext>
            </a:extLst>
          </p:cNvPr>
          <p:cNvSpPr/>
          <p:nvPr/>
        </p:nvSpPr>
        <p:spPr>
          <a:xfrm>
            <a:off x="7555321" y="5160560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BE10F-D889-406B-ACFC-D103A4B1392E}"/>
              </a:ext>
            </a:extLst>
          </p:cNvPr>
          <p:cNvSpPr/>
          <p:nvPr/>
        </p:nvSpPr>
        <p:spPr>
          <a:xfrm>
            <a:off x="7465725" y="685803"/>
            <a:ext cx="315995" cy="4733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441831E-7B3C-42D3-8CC8-3477CF012235}"/>
              </a:ext>
            </a:extLst>
          </p:cNvPr>
          <p:cNvSpPr/>
          <p:nvPr/>
        </p:nvSpPr>
        <p:spPr>
          <a:xfrm>
            <a:off x="7623722" y="270248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50" y="10747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053" y="386637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1" y="1340778"/>
            <a:ext cx="3803106" cy="2430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/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6" y="1314763"/>
            <a:ext cx="2548738" cy="2545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8595953" y="4715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/>
              <a:t>Non-uniform </a:t>
            </a:r>
            <a:r>
              <a:rPr lang="de-DE" sz="2000" dirty="0" err="1"/>
              <a:t>background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Reflections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068" y="3866370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4879" y="3800666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D232FE53-B4BA-4530-830F-0F4EF9C4B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510" y="1338393"/>
            <a:ext cx="3314335" cy="2527977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C14BBCB9-71F0-413B-9549-BC379F3B3928}"/>
              </a:ext>
            </a:extLst>
          </p:cNvPr>
          <p:cNvSpPr txBox="1"/>
          <p:nvPr/>
        </p:nvSpPr>
        <p:spPr>
          <a:xfrm>
            <a:off x="9353249" y="118399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65B82D6-A7D1-4EBF-95EB-15AE09AD09F3}"/>
              </a:ext>
            </a:extLst>
          </p:cNvPr>
          <p:cNvSpPr txBox="1"/>
          <p:nvPr/>
        </p:nvSpPr>
        <p:spPr>
          <a:xfrm>
            <a:off x="4226979" y="4715197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brightness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nuclei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0" indent="0">
              <a:buClr>
                <a:srgbClr val="CA93A7"/>
              </a:buClr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4" grpId="0"/>
      <p:bldP spid="4" grpId="0"/>
      <p:bldP spid="23" grpId="0"/>
      <p:bldP spid="6" grpId="0"/>
      <p:bldP spid="7" grpId="0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8E2E5-0C8F-82CC-8B2C-FFFD274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„Final </a:t>
            </a:r>
            <a:r>
              <a:rPr lang="de-DE" dirty="0" err="1"/>
              <a:t>perfect</a:t>
            </a:r>
            <a:r>
              <a:rPr lang="de-DE" dirty="0"/>
              <a:t> recipe“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5F80EB-FABC-45C8-6B76-53D426A8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6CDC0E-1C92-7E64-CA90-C068D53287E2}"/>
              </a:ext>
            </a:extLst>
          </p:cNvPr>
          <p:cNvSpPr txBox="1"/>
          <p:nvPr/>
        </p:nvSpPr>
        <p:spPr>
          <a:xfrm>
            <a:off x="2558374" y="3112851"/>
            <a:ext cx="819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3958207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0BD4A2-A802-1A64-DE80-41AAA3D4D9D4}"/>
              </a:ext>
            </a:extLst>
          </p:cNvPr>
          <p:cNvSpPr txBox="1"/>
          <p:nvPr/>
        </p:nvSpPr>
        <p:spPr>
          <a:xfrm>
            <a:off x="2558374" y="3112851"/>
            <a:ext cx="8190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and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0.83</a:t>
            </a:r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BEFFE6-2D6B-B160-E382-2C23F43D7483}"/>
              </a:ext>
            </a:extLst>
          </p:cNvPr>
          <p:cNvSpPr txBox="1"/>
          <p:nvPr/>
        </p:nvSpPr>
        <p:spPr>
          <a:xfrm>
            <a:off x="2558374" y="3112851"/>
            <a:ext cx="819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692955"/>
              </p:ext>
            </p:extLst>
          </p:nvPr>
        </p:nvGraphicFramePr>
        <p:xfrm>
          <a:off x="1747555" y="1215014"/>
          <a:ext cx="8980798" cy="42581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postprocessing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 </a:t>
                      </a:r>
                    </a:p>
                    <a:p>
                      <a:pPr algn="ctr"/>
                      <a:r>
                        <a:rPr lang="de-DE" sz="1600" b="0" i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endParaRPr lang="de-DE" sz="1600" b="0" i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Varying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brigtness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cell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nuclei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600" i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Non-uniform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background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Reflection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600" i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037846" y="5642986"/>
            <a:ext cx="6955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/>
              <a:t>Does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combination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preprocessing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and Otsu </a:t>
            </a:r>
            <a:r>
              <a:rPr lang="de-DE" i="1" dirty="0" err="1"/>
              <a:t>thresholding</a:t>
            </a:r>
            <a:r>
              <a:rPr lang="de-DE" i="1" dirty="0"/>
              <a:t> </a:t>
            </a:r>
            <a:r>
              <a:rPr lang="de-DE" i="1" dirty="0" err="1"/>
              <a:t>variation</a:t>
            </a:r>
            <a:r>
              <a:rPr lang="de-DE" i="1" dirty="0"/>
              <a:t> </a:t>
            </a:r>
            <a:r>
              <a:rPr lang="de-DE" i="1" dirty="0" err="1"/>
              <a:t>solve</a:t>
            </a:r>
            <a:r>
              <a:rPr lang="de-DE" i="1" dirty="0"/>
              <a:t>/</a:t>
            </a:r>
            <a:r>
              <a:rPr lang="de-DE" i="1" dirty="0" err="1"/>
              <a:t>improve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challenge</a:t>
            </a:r>
            <a:r>
              <a:rPr lang="de-DE" i="1" dirty="0"/>
              <a:t>?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925032" y="2723356"/>
            <a:ext cx="11061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Global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495"/>
            <a:ext cx="4640262" cy="3492897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FC7B91F-DB66-4072-BD2F-18925562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092"/>
            <a:ext cx="4638675" cy="34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B226E7-044F-422C-BDBD-E0FAE084F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08301"/>
            <a:ext cx="4640262" cy="349289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 err="1"/>
              <a:t>Preprocessing</a:t>
            </a:r>
            <a:r>
              <a:rPr lang="de-DE" sz="3000" dirty="0"/>
              <a:t> </a:t>
            </a:r>
            <a:r>
              <a:rPr lang="de-DE" sz="3000" dirty="0" err="1"/>
              <a:t>methods</a:t>
            </a:r>
            <a:r>
              <a:rPr lang="de-DE" sz="3000" dirty="0"/>
              <a:t> NIH3T3</a:t>
            </a:r>
          </a:p>
        </p:txBody>
      </p:sp>
    </p:spTree>
    <p:extLst>
      <p:ext uri="{BB962C8B-B14F-4D97-AF65-F5344CB8AC3E}">
        <p14:creationId xmlns:p14="http://schemas.microsoft.com/office/powerpoint/2010/main" val="34971092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Breitbild</PresentationFormat>
  <Paragraphs>358</Paragraphs>
  <Slides>57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6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Timeline recap</vt:lpstr>
      <vt:lpstr>Cell Nuclei Segmentation  </vt:lpstr>
      <vt:lpstr>Overview </vt:lpstr>
      <vt:lpstr> N2DL-HeLa (second dataset) </vt:lpstr>
      <vt:lpstr>PowerPoint-Präsentation</vt:lpstr>
      <vt:lpstr>PowerPoint-Präsentation</vt:lpstr>
      <vt:lpstr>Preprocessing methods N2DH-GOWT1 and N2DL-HeLa </vt:lpstr>
      <vt:lpstr>Preprocessing methods NIH3T3</vt:lpstr>
      <vt:lpstr>N2DH-GOWT1: Effects of histogram stretching</vt:lpstr>
      <vt:lpstr>NIH3T3: Reflections</vt:lpstr>
      <vt:lpstr>PowerPoint-Präsentation</vt:lpstr>
      <vt:lpstr>Preprocessing methods N2DH-GOWT1 and N2DL-HeLa </vt:lpstr>
      <vt:lpstr>Preprocessing methods NIH3T3 two-level Otsu and clip </vt:lpstr>
      <vt:lpstr>N2DH-GOWT1: Effects of histogram stretching</vt:lpstr>
      <vt:lpstr>NIH3T3: Two-level Otsu thresholding clip</vt:lpstr>
      <vt:lpstr>PowerPoint-Präsentation</vt:lpstr>
      <vt:lpstr>Preprocessing methods N2DL-HeLa and NIH3T3  </vt:lpstr>
      <vt:lpstr>Challenges</vt:lpstr>
      <vt:lpstr>NIH3T3: Effects of local adaptive thresholding</vt:lpstr>
      <vt:lpstr>Local adaptive two-level Otsu thresholding</vt:lpstr>
      <vt:lpstr>PowerPoint-Präsentation</vt:lpstr>
      <vt:lpstr>Challenges</vt:lpstr>
      <vt:lpstr>PowerPoint-Präsentation</vt:lpstr>
      <vt:lpstr>Optimal segmentation method for N2DH-GOWT1 and N2DL-HeLa </vt:lpstr>
      <vt:lpstr>Optimal segmentation method NIH3T3</vt:lpstr>
      <vt:lpstr>PowerPoint-Präsentation</vt:lpstr>
      <vt:lpstr>PowerPoint-Präsentation</vt:lpstr>
      <vt:lpstr> N2DL-HeLa (second dataset) </vt:lpstr>
      <vt:lpstr>Thank you for your attention!</vt:lpstr>
      <vt:lpstr>Extra slides</vt:lpstr>
      <vt:lpstr>Why local thresholding?</vt:lpstr>
      <vt:lpstr>Local thresholding vs local adaptive thresholing</vt:lpstr>
      <vt:lpstr>Hole filling</vt:lpstr>
      <vt:lpstr>Cell counting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  <vt:lpstr>„Final perfect recipe“</vt:lpstr>
      <vt:lpstr>The perfect recipe</vt:lpstr>
      <vt:lpstr>The perfect recipe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10</cp:revision>
  <dcterms:created xsi:type="dcterms:W3CDTF">2022-07-17T12:57:11Z</dcterms:created>
  <dcterms:modified xsi:type="dcterms:W3CDTF">2022-07-17T19:56:16Z</dcterms:modified>
</cp:coreProperties>
</file>